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311" r:id="rId2"/>
    <p:sldId id="282" r:id="rId3"/>
    <p:sldId id="317" r:id="rId4"/>
  </p:sldIdLst>
  <p:sldSz cx="9144000" cy="5143500" type="screen16x9"/>
  <p:notesSz cx="6950075" cy="9236075"/>
  <p:embeddedFontLst>
    <p:embeddedFont>
      <p:font typeface="Lato Black" panose="020F0502020204030203" pitchFamily="34" charset="0"/>
      <p:bold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5" roundtripDataSignature="AMtx7mgsxsnpTD3etPDJtAJx1IQ9mUk7Vw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E6A1419-1D20-4B24-B525-6868241035FB}" name="Daniel Cundy" initials="DC" userId="S::daniel.cundy@ormistonacademies.co.uk::717fcbe3-1d4f-464e-afc2-ff928e779491" providerId="AD"/>
  <p188:author id="{0937BFBC-370E-C739-10DD-D30D32783A61}" name="Grant Monaghan" initials="GM" userId="S::gmonaghan@olamail.co.uk::1ab47f0b-357d-4899-a65f-fa2ea5661586" providerId="AD"/>
  <p188:author id="{8FDADCCF-79FA-5444-86D7-029FC799021E}" name="Suneeta Marecheau" initials="" userId="S::smarecheau@olamail.co.uk::8d818176-180c-4edd-b489-f40c49b1eeb3" providerId="AD"/>
  <p188:author id="{12795EFC-18A3-3AF7-729F-5AD55FC744B5}" name="Grant Monaghan" initials="GM" userId="S::GMonaghan@olamail.co.uk::1ab47f0b-357d-4899-a65f-fa2ea56615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B6B6"/>
    <a:srgbClr val="0098A8"/>
    <a:srgbClr val="00BED2"/>
    <a:srgbClr val="8E9A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4C13F6-37FC-C033-627A-3D6F04846698}" v="4" dt="2025-09-01T07:38:18.255"/>
    <p1510:client id="{4F1CEAE2-0A76-522B-CD00-46DCDB6F730A}" v="108" dt="2025-09-01T11:30:38.048"/>
    <p1510:client id="{9FBA5EBA-3D06-814C-FF62-98DCD1770A81}" v="2" dt="2025-09-01T12:07:18.059"/>
  </p1510:revLst>
</p1510:revInfo>
</file>

<file path=ppt/tableStyles.xml><?xml version="1.0" encoding="utf-8"?>
<a:tblStyleLst xmlns:a="http://schemas.openxmlformats.org/drawingml/2006/main" def="{44BD932B-B184-45AA-969E-60F500F7D7D3}">
  <a:tblStyle styleId="{44BD932B-B184-45AA-969E-60F500F7D7D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51" Type="http://schemas.microsoft.com/office/2018/10/relationships/authors" Target="authors.xml"/><Relationship Id="rId3" Type="http://schemas.openxmlformats.org/officeDocument/2006/relationships/slide" Target="slides/slide2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font" Target="fonts/font2.fntdata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45" Type="http://customschemas.google.com/relationships/presentationmetadata" Target="metadata"/><Relationship Id="rId5" Type="http://schemas.openxmlformats.org/officeDocument/2006/relationships/notesMaster" Target="notesMasters/notesMaster1.xml"/><Relationship Id="rId49" Type="http://schemas.openxmlformats.org/officeDocument/2006/relationships/tableStyles" Target="tableStyles.xml"/><Relationship Id="rId4" Type="http://schemas.openxmlformats.org/officeDocument/2006/relationships/slide" Target="slides/slide3.xml"/><Relationship Id="rId4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6" tIns="92476" rIns="92476" bIns="92476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>
          <a:extLst>
            <a:ext uri="{FF2B5EF4-FFF2-40B4-BE49-F238E27FC236}">
              <a16:creationId xmlns:a16="http://schemas.microsoft.com/office/drawing/2014/main" id="{1A06E500-F2F3-9B66-66E2-FBF29E8F7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>
            <a:extLst>
              <a:ext uri="{FF2B5EF4-FFF2-40B4-BE49-F238E27FC236}">
                <a16:creationId xmlns:a16="http://schemas.microsoft.com/office/drawing/2014/main" id="{4AC7093A-F651-AC28-AA86-FDA291C0C4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p1:notes">
            <a:extLst>
              <a:ext uri="{FF2B5EF4-FFF2-40B4-BE49-F238E27FC236}">
                <a16:creationId xmlns:a16="http://schemas.microsoft.com/office/drawing/2014/main" id="{2017D916-D67C-7940-441B-D43E302297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27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D38A57C5-8C47-20B9-A0BE-C958A5FFA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38d179079a_0_12:notes">
            <a:extLst>
              <a:ext uri="{FF2B5EF4-FFF2-40B4-BE49-F238E27FC236}">
                <a16:creationId xmlns:a16="http://schemas.microsoft.com/office/drawing/2014/main" id="{68D41585-8C06-BDE4-8084-0C7D1F8352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138d179079a_0_12:notes">
            <a:extLst>
              <a:ext uri="{FF2B5EF4-FFF2-40B4-BE49-F238E27FC236}">
                <a16:creationId xmlns:a16="http://schemas.microsoft.com/office/drawing/2014/main" id="{4D965353-8E93-56A4-AF10-261748FFCC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76" tIns="92476" rIns="92476" bIns="92476" anchor="t" anchorCtr="0">
            <a:noAutofit/>
          </a:bodyPr>
          <a:lstStyle/>
          <a:p>
            <a:pPr marL="171450" indent="-171450">
              <a:buFont typeface="Calibri"/>
              <a:buChar char="-"/>
            </a:pPr>
            <a:r>
              <a:rPr lang="en-US"/>
              <a:t>Add data</a:t>
            </a:r>
          </a:p>
          <a:p>
            <a:pPr marL="171450" indent="-171450">
              <a:buFont typeface="Calibri"/>
              <a:buChar char="-"/>
            </a:pPr>
            <a:r>
              <a:rPr lang="en-US"/>
              <a:t>Strengths and areas for development</a:t>
            </a:r>
          </a:p>
        </p:txBody>
      </p:sp>
    </p:spTree>
    <p:extLst>
      <p:ext uri="{BB962C8B-B14F-4D97-AF65-F5344CB8AC3E}">
        <p14:creationId xmlns:p14="http://schemas.microsoft.com/office/powerpoint/2010/main" val="326449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42ED0598-9A8F-466B-11E2-B08C1C2E4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38d179079a_0_12:notes">
            <a:extLst>
              <a:ext uri="{FF2B5EF4-FFF2-40B4-BE49-F238E27FC236}">
                <a16:creationId xmlns:a16="http://schemas.microsoft.com/office/drawing/2014/main" id="{59B4C398-5B44-EDBE-8D9B-A6BCFB5216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138d179079a_0_12:notes">
            <a:extLst>
              <a:ext uri="{FF2B5EF4-FFF2-40B4-BE49-F238E27FC236}">
                <a16:creationId xmlns:a16="http://schemas.microsoft.com/office/drawing/2014/main" id="{571316E6-C3AC-72A9-75C9-5A227A99AA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/>
              <a:t>Things to think </a:t>
            </a:r>
            <a:r>
              <a:rPr lang="en-US" err="1"/>
              <a:t>aboout</a:t>
            </a:r>
            <a:r>
              <a:rPr lang="en-US"/>
              <a:t> in 2025/26</a:t>
            </a:r>
          </a:p>
          <a:p>
            <a:pPr marL="171450" indent="-171450"/>
            <a:r>
              <a:rPr lang="en-US"/>
              <a:t>Supporting pupils' on the ¾ border</a:t>
            </a:r>
          </a:p>
          <a:p>
            <a:pPr marL="171450" indent="-171450"/>
            <a:r>
              <a:rPr lang="en-US"/>
              <a:t>Supporting pupils' who need access to GCSEs/Level 1 </a:t>
            </a:r>
          </a:p>
          <a:p>
            <a:pPr marL="171450" indent="-171450"/>
            <a:r>
              <a:rPr lang="en-US"/>
              <a:t>Better diagnostics of pupils strengths and areas for development</a:t>
            </a:r>
          </a:p>
          <a:p>
            <a:pPr marL="171450" indent="-171450"/>
            <a:r>
              <a:rPr lang="en-US"/>
              <a:t>Improved intervention planning</a:t>
            </a:r>
          </a:p>
        </p:txBody>
      </p:sp>
    </p:spTree>
    <p:extLst>
      <p:ext uri="{BB962C8B-B14F-4D97-AF65-F5344CB8AC3E}">
        <p14:creationId xmlns:p14="http://schemas.microsoft.com/office/powerpoint/2010/main" val="194652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6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B6B6"/>
        </a:solidFill>
        <a:effectLst/>
      </p:bgPr>
    </p:bg>
    <p:spTree>
      <p:nvGrpSpPr>
        <p:cNvPr id="1" name="Shape 51">
          <a:extLst>
            <a:ext uri="{FF2B5EF4-FFF2-40B4-BE49-F238E27FC236}">
              <a16:creationId xmlns:a16="http://schemas.microsoft.com/office/drawing/2014/main" id="{5D81CBBB-52DD-25B6-9E0D-25CEC028B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>
            <a:extLst>
              <a:ext uri="{FF2B5EF4-FFF2-40B4-BE49-F238E27FC236}">
                <a16:creationId xmlns:a16="http://schemas.microsoft.com/office/drawing/2014/main" id="{15C9B019-9567-1422-7716-59BADEBCE477}"/>
              </a:ext>
            </a:extLst>
          </p:cNvPr>
          <p:cNvSpPr/>
          <p:nvPr/>
        </p:nvSpPr>
        <p:spPr>
          <a:xfrm rot="5400000">
            <a:off x="270175" y="26985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>
            <a:extLst>
              <a:ext uri="{FF2B5EF4-FFF2-40B4-BE49-F238E27FC236}">
                <a16:creationId xmlns:a16="http://schemas.microsoft.com/office/drawing/2014/main" id="{A18C8A0A-CC29-877E-BAA5-9718B62D399C}"/>
              </a:ext>
            </a:extLst>
          </p:cNvPr>
          <p:cNvSpPr/>
          <p:nvPr/>
        </p:nvSpPr>
        <p:spPr>
          <a:xfrm rot="10798647">
            <a:off x="8111250" y="269995"/>
            <a:ext cx="762300" cy="7626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>
            <a:extLst>
              <a:ext uri="{FF2B5EF4-FFF2-40B4-BE49-F238E27FC236}">
                <a16:creationId xmlns:a16="http://schemas.microsoft.com/office/drawing/2014/main" id="{25B768B6-63FC-9787-9A33-FBFE95D981FC}"/>
              </a:ext>
            </a:extLst>
          </p:cNvPr>
          <p:cNvSpPr/>
          <p:nvPr/>
        </p:nvSpPr>
        <p:spPr>
          <a:xfrm>
            <a:off x="270300" y="410910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>
            <a:extLst>
              <a:ext uri="{FF2B5EF4-FFF2-40B4-BE49-F238E27FC236}">
                <a16:creationId xmlns:a16="http://schemas.microsoft.com/office/drawing/2014/main" id="{498475EE-1208-1D8D-3456-251DECB2B5E5}"/>
              </a:ext>
            </a:extLst>
          </p:cNvPr>
          <p:cNvSpPr txBox="1"/>
          <p:nvPr/>
        </p:nvSpPr>
        <p:spPr>
          <a:xfrm>
            <a:off x="1343999" y="1307995"/>
            <a:ext cx="6767100" cy="11079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Lato Black"/>
                <a:ea typeface="Lato Black"/>
                <a:cs typeface="Lato Black"/>
              </a:rPr>
              <a:t>OLA GCSE outcomes </a:t>
            </a:r>
          </a:p>
          <a:p>
            <a:pPr algn="ctr"/>
            <a:r>
              <a:rPr lang="en-US" sz="2800" dirty="0">
                <a:solidFill>
                  <a:schemeClr val="tx1"/>
                </a:solidFill>
                <a:latin typeface="Lato Black"/>
                <a:ea typeface="Lato Black"/>
                <a:cs typeface="Lato Black"/>
              </a:rPr>
              <a:t>2024/25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7" name="Google Shape;57;p1">
            <a:extLst>
              <a:ext uri="{FF2B5EF4-FFF2-40B4-BE49-F238E27FC236}">
                <a16:creationId xmlns:a16="http://schemas.microsoft.com/office/drawing/2014/main" id="{01BD6E11-B866-9338-FDAB-5CFB720152ED}"/>
              </a:ext>
            </a:extLst>
          </p:cNvPr>
          <p:cNvSpPr/>
          <p:nvPr/>
        </p:nvSpPr>
        <p:spPr>
          <a:xfrm rot="-5400000">
            <a:off x="8111250" y="4109250"/>
            <a:ext cx="762300" cy="7626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1F9888-EACC-5DC8-1FCB-DA15C970E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5213" y="2869623"/>
            <a:ext cx="1364672" cy="136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11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2">
          <a:extLst>
            <a:ext uri="{FF2B5EF4-FFF2-40B4-BE49-F238E27FC236}">
              <a16:creationId xmlns:a16="http://schemas.microsoft.com/office/drawing/2014/main" id="{C4A2896E-AE06-6A69-C1CF-E08BE5E2C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38d179079a_0_12">
            <a:extLst>
              <a:ext uri="{FF2B5EF4-FFF2-40B4-BE49-F238E27FC236}">
                <a16:creationId xmlns:a16="http://schemas.microsoft.com/office/drawing/2014/main" id="{429C81E6-E6CF-A4A2-872D-3865D2FEFD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0387" y="-2298"/>
            <a:ext cx="8596340" cy="500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GB" sz="3200" b="1" dirty="0"/>
              <a:t>GCSE outcomes 2024/25</a:t>
            </a:r>
            <a:endParaRPr lang="en-US" sz="3200" dirty="0"/>
          </a:p>
        </p:txBody>
      </p:sp>
      <p:sp>
        <p:nvSpPr>
          <p:cNvPr id="8" name="Google Shape;63;g13cf85a89b0_1_0">
            <a:extLst>
              <a:ext uri="{FF2B5EF4-FFF2-40B4-BE49-F238E27FC236}">
                <a16:creationId xmlns:a16="http://schemas.microsoft.com/office/drawing/2014/main" id="{6EB7B0B5-DF09-1B08-553B-D3994592C1DB}"/>
              </a:ext>
            </a:extLst>
          </p:cNvPr>
          <p:cNvSpPr/>
          <p:nvPr/>
        </p:nvSpPr>
        <p:spPr>
          <a:xfrm rot="5400000">
            <a:off x="270175" y="26985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64;g13cf85a89b0_1_0">
            <a:extLst>
              <a:ext uri="{FF2B5EF4-FFF2-40B4-BE49-F238E27FC236}">
                <a16:creationId xmlns:a16="http://schemas.microsoft.com/office/drawing/2014/main" id="{50D6234E-BE74-E57D-C038-0306C6BE55A0}"/>
              </a:ext>
            </a:extLst>
          </p:cNvPr>
          <p:cNvSpPr/>
          <p:nvPr/>
        </p:nvSpPr>
        <p:spPr>
          <a:xfrm rot="10798647">
            <a:off x="8111250" y="269995"/>
            <a:ext cx="762300" cy="7626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65;g13cf85a89b0_1_0">
            <a:extLst>
              <a:ext uri="{FF2B5EF4-FFF2-40B4-BE49-F238E27FC236}">
                <a16:creationId xmlns:a16="http://schemas.microsoft.com/office/drawing/2014/main" id="{D7BECA4C-0667-C062-9D94-4C3B93F553C0}"/>
              </a:ext>
            </a:extLst>
          </p:cNvPr>
          <p:cNvSpPr/>
          <p:nvPr/>
        </p:nvSpPr>
        <p:spPr>
          <a:xfrm>
            <a:off x="270300" y="410910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0FF33-1738-5448-0AF1-9DF6C9754F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7254" y="4109099"/>
            <a:ext cx="1034401" cy="1034401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1EBC4FC-E039-5806-5E51-40D5862208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53303"/>
              </p:ext>
            </p:extLst>
          </p:nvPr>
        </p:nvGraphicFramePr>
        <p:xfrm>
          <a:off x="2689674" y="1032601"/>
          <a:ext cx="4013200" cy="1154430"/>
        </p:xfrm>
        <a:graphic>
          <a:graphicData uri="http://schemas.openxmlformats.org/drawingml/2006/table">
            <a:tbl>
              <a:tblPr bandRow="1">
                <a:tableStyleId>{44BD932B-B184-45AA-969E-60F500F7D7D3}</a:tableStyleId>
              </a:tblPr>
              <a:tblGrid>
                <a:gridCol w="2501900">
                  <a:extLst>
                    <a:ext uri="{9D8B030D-6E8A-4147-A177-3AD203B41FA5}">
                      <a16:colId xmlns:a16="http://schemas.microsoft.com/office/drawing/2014/main" val="276132445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5350433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25867024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2023-24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effectLst/>
                          <a:latin typeface="Calibri"/>
                        </a:rPr>
                        <a:t>2024-25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530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Number of Y11 learners: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7946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Number of Passes GCSE: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9441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Number of Passes Level 2 courses/FS: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15322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Number of Passes Level 1 courses/FS: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2212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 panose="020F0502020204030204" pitchFamily="34" charset="0"/>
                        </a:rPr>
                        <a:t>Number of Passes Entry Level 3 courses: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86802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724AD93-93A7-29CE-86DD-F470E7E6D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747916"/>
              </p:ext>
            </p:extLst>
          </p:nvPr>
        </p:nvGraphicFramePr>
        <p:xfrm>
          <a:off x="1279257" y="2369532"/>
          <a:ext cx="6578600" cy="1346835"/>
        </p:xfrm>
        <a:graphic>
          <a:graphicData uri="http://schemas.openxmlformats.org/drawingml/2006/table">
            <a:tbl>
              <a:tblPr bandRow="1">
                <a:tableStyleId>{44BD932B-B184-45AA-969E-60F500F7D7D3}</a:tableStyleId>
              </a:tblPr>
              <a:tblGrid>
                <a:gridCol w="2501900">
                  <a:extLst>
                    <a:ext uri="{9D8B030D-6E8A-4147-A177-3AD203B41FA5}">
                      <a16:colId xmlns:a16="http://schemas.microsoft.com/office/drawing/2014/main" val="392091972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872329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76858012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441123693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325683170"/>
                    </a:ext>
                  </a:extLst>
                </a:gridCol>
                <a:gridCol w="1168400">
                  <a:extLst>
                    <a:ext uri="{9D8B030D-6E8A-4147-A177-3AD203B41FA5}">
                      <a16:colId xmlns:a16="http://schemas.microsoft.com/office/drawing/2014/main" val="48980005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en-US" sz="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2023-24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900" b="1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effectLst/>
                          <a:latin typeface="Calibri"/>
                        </a:rPr>
                        <a:t>2024-25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9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1" dirty="0">
                          <a:effectLst/>
                          <a:latin typeface="Calibri"/>
                        </a:rPr>
                        <a:t>Comparison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6171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endParaRPr lang="en-US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Total number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Total%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effectLst/>
                          <a:latin typeface="Calibri"/>
                        </a:rPr>
                        <a:t>Total number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effectLst/>
                          <a:latin typeface="Calibri"/>
                        </a:rPr>
                        <a:t>Total%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89973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At least 1 GCSE </a:t>
                      </a:r>
                      <a:r>
                        <a:rPr lang="en-US" sz="900" b="1" dirty="0">
                          <a:effectLst/>
                          <a:latin typeface="Calibri"/>
                        </a:rPr>
                        <a:t>(1 - 9)</a:t>
                      </a:r>
                      <a:r>
                        <a:rPr lang="en-US" sz="900" dirty="0">
                          <a:effectLst/>
                          <a:latin typeface="Calibri"/>
                        </a:rPr>
                        <a:t> or equivalent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83%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effectLst/>
                          <a:latin typeface="Calibri"/>
                        </a:rPr>
                        <a:t>89%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5082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/>
                        </a:rPr>
                        <a:t>5 or more GCSE's </a:t>
                      </a:r>
                      <a:r>
                        <a:rPr lang="en-US" sz="900" b="1">
                          <a:effectLst/>
                          <a:latin typeface="Calibri"/>
                        </a:rPr>
                        <a:t>(1 - 9)</a:t>
                      </a:r>
                      <a:r>
                        <a:rPr lang="en-US" sz="900">
                          <a:effectLst/>
                          <a:latin typeface="Calibri"/>
                        </a:rPr>
                        <a:t> or their equivalent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53%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10 (17)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59%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8114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/>
                        </a:rPr>
                        <a:t>At least 1 GCSE </a:t>
                      </a:r>
                      <a:r>
                        <a:rPr lang="en-US" sz="900" b="1">
                          <a:effectLst/>
                          <a:latin typeface="Calibri"/>
                        </a:rPr>
                        <a:t>9 - 4</a:t>
                      </a:r>
                      <a:r>
                        <a:rPr lang="en-US" sz="900">
                          <a:effectLst/>
                          <a:latin typeface="Calibri"/>
                        </a:rPr>
                        <a:t> or their equivalent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20%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28%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8%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8640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/>
                        </a:rPr>
                        <a:t>5 or more </a:t>
                      </a:r>
                      <a:r>
                        <a:rPr lang="en-US" sz="900" b="1">
                          <a:effectLst/>
                          <a:latin typeface="Calibri"/>
                        </a:rPr>
                        <a:t> 9 - 4</a:t>
                      </a:r>
                      <a:r>
                        <a:rPr lang="en-US" sz="900">
                          <a:effectLst/>
                          <a:latin typeface="Calibri"/>
                        </a:rPr>
                        <a:t> or their equivalent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6% (11%)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6% (11%)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2909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fontAlgn="b">
                        <a:buNone/>
                      </a:pPr>
                      <a:r>
                        <a:rPr lang="en-US" sz="900">
                          <a:effectLst/>
                          <a:latin typeface="Calibri"/>
                        </a:rPr>
                        <a:t>5 or more </a:t>
                      </a:r>
                      <a:r>
                        <a:rPr lang="en-US" sz="900" b="1">
                          <a:effectLst/>
                          <a:latin typeface="Calibri"/>
                        </a:rPr>
                        <a:t>9 - 4</a:t>
                      </a:r>
                      <a:r>
                        <a:rPr lang="en-US" sz="900">
                          <a:effectLst/>
                          <a:latin typeface="Calibri"/>
                        </a:rPr>
                        <a:t> or their equivalent </a:t>
                      </a:r>
                      <a:r>
                        <a:rPr lang="en-US" sz="900" err="1">
                          <a:effectLst/>
                          <a:latin typeface="Calibri"/>
                        </a:rPr>
                        <a:t>inc</a:t>
                      </a:r>
                      <a:r>
                        <a:rPr lang="en-US" sz="900">
                          <a:effectLst/>
                          <a:latin typeface="Calibri"/>
                        </a:rPr>
                        <a:t> E&amp;M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0%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b="1"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900" dirty="0"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66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91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2">
          <a:extLst>
            <a:ext uri="{FF2B5EF4-FFF2-40B4-BE49-F238E27FC236}">
              <a16:creationId xmlns:a16="http://schemas.microsoft.com/office/drawing/2014/main" id="{2EF7D125-83AF-63D5-0989-731A422DD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63;g13cf85a89b0_1_0">
            <a:extLst>
              <a:ext uri="{FF2B5EF4-FFF2-40B4-BE49-F238E27FC236}">
                <a16:creationId xmlns:a16="http://schemas.microsoft.com/office/drawing/2014/main" id="{C16C3B4D-1FCE-DDB9-AD22-6C8614B32536}"/>
              </a:ext>
            </a:extLst>
          </p:cNvPr>
          <p:cNvSpPr/>
          <p:nvPr/>
        </p:nvSpPr>
        <p:spPr>
          <a:xfrm rot="5400000">
            <a:off x="270175" y="26985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64;g13cf85a89b0_1_0">
            <a:extLst>
              <a:ext uri="{FF2B5EF4-FFF2-40B4-BE49-F238E27FC236}">
                <a16:creationId xmlns:a16="http://schemas.microsoft.com/office/drawing/2014/main" id="{2A449C8C-B7C7-CD98-6AD7-EEAF54293608}"/>
              </a:ext>
            </a:extLst>
          </p:cNvPr>
          <p:cNvSpPr/>
          <p:nvPr/>
        </p:nvSpPr>
        <p:spPr>
          <a:xfrm rot="10798647">
            <a:off x="8111250" y="269995"/>
            <a:ext cx="762300" cy="7626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65;g13cf85a89b0_1_0">
            <a:extLst>
              <a:ext uri="{FF2B5EF4-FFF2-40B4-BE49-F238E27FC236}">
                <a16:creationId xmlns:a16="http://schemas.microsoft.com/office/drawing/2014/main" id="{37528B2C-8F8C-4A0D-7332-DBECFFEEEE51}"/>
              </a:ext>
            </a:extLst>
          </p:cNvPr>
          <p:cNvSpPr/>
          <p:nvPr/>
        </p:nvSpPr>
        <p:spPr>
          <a:xfrm>
            <a:off x="270300" y="4109100"/>
            <a:ext cx="762600" cy="762900"/>
          </a:xfrm>
          <a:prstGeom prst="corner">
            <a:avLst>
              <a:gd name="adj1" fmla="val 28970"/>
              <a:gd name="adj2" fmla="val 28905"/>
            </a:avLst>
          </a:prstGeom>
          <a:solidFill>
            <a:srgbClr val="1CB6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947CD2F-EE61-2A78-58A6-DBF094D0FE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7254" y="4109099"/>
            <a:ext cx="1034401" cy="10344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46C61A2-A090-ABDB-3DED-7123190B193F}"/>
              </a:ext>
            </a:extLst>
          </p:cNvPr>
          <p:cNvSpPr txBox="1"/>
          <p:nvPr/>
        </p:nvSpPr>
        <p:spPr>
          <a:xfrm>
            <a:off x="941359" y="822747"/>
            <a:ext cx="7459795" cy="2426305"/>
          </a:xfrm>
          <a:prstGeom prst="rect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423"/>
              </a:lnSpc>
            </a:pPr>
            <a:r>
              <a:rPr lang="en-US" sz="1100" b="1">
                <a:latin typeface="Calibri"/>
                <a:ea typeface="Calibri"/>
                <a:cs typeface="Calibri"/>
              </a:rPr>
              <a:t>Academy highlights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Strong attainment in both English language and English literature with 28% and 60% of pupils achieving a grade 4 or above in their respective exams. 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89% of pupils achieved at least 1 GCSE grade 1-9 or equivalent, which is a 6% increase when compared to 2023/24 outcomes. 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59% of pupils achieved 5 or more GCSE grade 1-9 or equivalent, which is a 6% increase when compared to 2023/24 outcomes. 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28% of pupils achieved at least 1 GCSE grade 4 or equivalent, which is an 8% increase when compared to 2023/24 outcomes. 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The % of disadvantaged pupils achieving 5 or more GCSE grade 1-9 or equivalent increased by 20% to 60% when compared with 2023/24 outcomes. </a:t>
            </a:r>
          </a:p>
          <a:p>
            <a:pPr marL="228600" indent="-228600">
              <a:lnSpc>
                <a:spcPts val="1423"/>
              </a:lnSpc>
              <a:buFont typeface="Symbol"/>
              <a:buChar char="•"/>
            </a:pPr>
            <a:r>
              <a:rPr lang="en-US" sz="1100">
                <a:latin typeface="Calibri"/>
                <a:ea typeface="Calibri"/>
                <a:cs typeface="Calibri"/>
              </a:rPr>
              <a:t>The % of girls achieving 5 or more GCSE grade 1-9 or equivalent increased by 15% to 60% when compared with 2023/24 outcomes. </a:t>
            </a:r>
          </a:p>
        </p:txBody>
      </p:sp>
      <p:sp>
        <p:nvSpPr>
          <p:cNvPr id="6" name="Google Shape;107;g138d179079a_0_12">
            <a:extLst>
              <a:ext uri="{FF2B5EF4-FFF2-40B4-BE49-F238E27FC236}">
                <a16:creationId xmlns:a16="http://schemas.microsoft.com/office/drawing/2014/main" id="{55188571-720A-DAD4-D951-7804C47960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0387" y="-2298"/>
            <a:ext cx="8596340" cy="500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GB" sz="3200" b="1" dirty="0"/>
              <a:t>Highlights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717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On-screen Show (16:9)</PresentationFormat>
  <Paragraphs>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Lato Black</vt:lpstr>
      <vt:lpstr>Symbol</vt:lpstr>
      <vt:lpstr>Calibri</vt:lpstr>
      <vt:lpstr>Simple Light</vt:lpstr>
      <vt:lpstr>PowerPoint Presentation</vt:lpstr>
      <vt:lpstr>GCSE outcomes 2024/25</vt:lpstr>
      <vt:lpstr>Highlights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Grant Monaghan</dc:creator>
  <cp:lastModifiedBy>Grant Monaghan</cp:lastModifiedBy>
  <cp:revision>3</cp:revision>
  <cp:lastPrinted>2024-09-26T11:02:43Z</cp:lastPrinted>
  <dcterms:modified xsi:type="dcterms:W3CDTF">2025-09-24T09:57:19Z</dcterms:modified>
</cp:coreProperties>
</file>